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50" r:id="rId3"/>
  </p:sldIdLst>
  <p:sldSz cx="6858000" cy="9902825"/>
  <p:notesSz cx="6858000" cy="9144000"/>
  <p:embeddedFontLst>
    <p:embeddedFont>
      <p:font typeface="苹方-简" panose="020B0400000000000000" charset="-122"/>
      <p:regular r:id="rId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9" userDrawn="1">
          <p15:clr>
            <a:srgbClr val="A4A3A4"/>
          </p15:clr>
        </p15:guide>
        <p15:guide id="2" pos="21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A78F"/>
    <a:srgbClr val="F1ECE7"/>
    <a:srgbClr val="0E63A0"/>
    <a:srgbClr val="252525"/>
    <a:srgbClr val="657381"/>
    <a:srgbClr val="576370"/>
    <a:srgbClr val="7C8C9C"/>
    <a:srgbClr val="8B9CAE"/>
    <a:srgbClr val="8D9FB1"/>
    <a:srgbClr val="DBD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204" autoAdjust="0"/>
    <p:restoredTop sz="94660"/>
  </p:normalViewPr>
  <p:slideViewPr>
    <p:cSldViewPr showGuides="1">
      <p:cViewPr>
        <p:scale>
          <a:sx n="123" d="100"/>
          <a:sy n="123" d="100"/>
        </p:scale>
        <p:origin x="5016" y="568"/>
      </p:cViewPr>
      <p:guideLst>
        <p:guide orient="horz" pos="3119"/>
        <p:guide pos="213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476" y="1143000"/>
            <a:ext cx="213704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74325" y="1320480"/>
            <a:ext cx="5512050" cy="371190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74325" y="5141554"/>
            <a:ext cx="5512050" cy="212628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25" y="1117729"/>
            <a:ext cx="6172200" cy="791768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25" y="3462361"/>
            <a:ext cx="5512050" cy="159601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25" y="5141554"/>
            <a:ext cx="5512050" cy="727824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42225" y="2152278"/>
            <a:ext cx="6170175" cy="687273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25" y="5557453"/>
            <a:ext cx="4369950" cy="1107332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25" y="6664785"/>
            <a:ext cx="4369950" cy="1252896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25" y="2167875"/>
            <a:ext cx="2911950" cy="685713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525" y="2167875"/>
            <a:ext cx="2911950" cy="685713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25" y="2027509"/>
            <a:ext cx="3005100" cy="59785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25" y="2677351"/>
            <a:ext cx="3005100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609" y="2027509"/>
            <a:ext cx="3005100" cy="59785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609" y="2677351"/>
            <a:ext cx="3005100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25" y="2245856"/>
            <a:ext cx="2943606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100" y="2245856"/>
            <a:ext cx="2940300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075" y="1320480"/>
            <a:ext cx="587250" cy="726264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50" y="1320480"/>
            <a:ext cx="5157675" cy="726264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42225" y="878587"/>
            <a:ext cx="6170175" cy="101895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42225" y="2152278"/>
            <a:ext cx="6170175" cy="687273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44250" y="9118590"/>
            <a:ext cx="151875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315250" y="9118590"/>
            <a:ext cx="222750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993650" y="9118590"/>
            <a:ext cx="151875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image" Target="../media/image4.jpeg"/><Relationship Id="rId34" Type="http://schemas.openxmlformats.org/officeDocument/2006/relationships/notesSlide" Target="../notesSlides/notesSlide1.xml"/><Relationship Id="rId33" Type="http://schemas.openxmlformats.org/officeDocument/2006/relationships/slideLayout" Target="../slideLayouts/slideLayout1.xml"/><Relationship Id="rId32" Type="http://schemas.openxmlformats.org/officeDocument/2006/relationships/tags" Target="../tags/tag86.xml"/><Relationship Id="rId31" Type="http://schemas.openxmlformats.org/officeDocument/2006/relationships/tags" Target="../tags/tag85.xml"/><Relationship Id="rId30" Type="http://schemas.openxmlformats.org/officeDocument/2006/relationships/tags" Target="../tags/tag84.xml"/><Relationship Id="rId3" Type="http://schemas.openxmlformats.org/officeDocument/2006/relationships/image" Target="../media/image3.png"/><Relationship Id="rId29" Type="http://schemas.openxmlformats.org/officeDocument/2006/relationships/tags" Target="../tags/tag83.xml"/><Relationship Id="rId28" Type="http://schemas.openxmlformats.org/officeDocument/2006/relationships/tags" Target="../tags/tag82.xml"/><Relationship Id="rId27" Type="http://schemas.openxmlformats.org/officeDocument/2006/relationships/tags" Target="../tags/tag81.xml"/><Relationship Id="rId26" Type="http://schemas.openxmlformats.org/officeDocument/2006/relationships/tags" Target="../tags/tag80.xml"/><Relationship Id="rId25" Type="http://schemas.openxmlformats.org/officeDocument/2006/relationships/image" Target="../media/image8.png"/><Relationship Id="rId24" Type="http://schemas.openxmlformats.org/officeDocument/2006/relationships/tags" Target="../tags/tag79.xml"/><Relationship Id="rId23" Type="http://schemas.openxmlformats.org/officeDocument/2006/relationships/tags" Target="../tags/tag78.xml"/><Relationship Id="rId22" Type="http://schemas.openxmlformats.org/officeDocument/2006/relationships/image" Target="../media/image7.png"/><Relationship Id="rId21" Type="http://schemas.openxmlformats.org/officeDocument/2006/relationships/image" Target="../media/image6.png"/><Relationship Id="rId20" Type="http://schemas.openxmlformats.org/officeDocument/2006/relationships/image" Target="../media/image5.png"/><Relationship Id="rId2" Type="http://schemas.openxmlformats.org/officeDocument/2006/relationships/image" Target="../media/image2.png"/><Relationship Id="rId19" Type="http://schemas.openxmlformats.org/officeDocument/2006/relationships/tags" Target="../tags/tag77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56"/>
          <p:cNvGrpSpPr/>
          <p:nvPr/>
        </p:nvGrpSpPr>
        <p:grpSpPr>
          <a:xfrm>
            <a:off x="1941195" y="106680"/>
            <a:ext cx="4597400" cy="307340"/>
            <a:chOff x="2873260" y="98423"/>
            <a:chExt cx="3995147" cy="740943"/>
          </a:xfrm>
        </p:grpSpPr>
        <p:sp>
          <p:nvSpPr>
            <p:cNvPr id="58" name="文本框 57"/>
            <p:cNvSpPr txBox="1"/>
            <p:nvPr/>
          </p:nvSpPr>
          <p:spPr>
            <a:xfrm>
              <a:off x="2873260" y="98423"/>
              <a:ext cx="3884930" cy="7409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l"/>
              <a:r>
                <a:rPr lang="en-GB" altLang="zh-CN" sz="2000" b="1" dirty="0">
                  <a:latin typeface="Times New Roman" panose="02020503050405090304" pitchFamily="18" charset="0"/>
                  <a:ea typeface="Source Han Sans SC Medium" panose="020B0600000000000000" charset="-122"/>
                  <a:cs typeface="Times New Roman" panose="02020503050405090304" pitchFamily="18" charset="0"/>
                </a:rPr>
                <a:t>Elaine </a:t>
              </a:r>
              <a:r>
                <a:rPr lang="en-US" altLang="en-GB" sz="2000" b="1" dirty="0">
                  <a:latin typeface="Times New Roman" panose="02020503050405090304" pitchFamily="18" charset="0"/>
                  <a:ea typeface="Source Han Sans SC Medium" panose="020B0600000000000000" charset="-122"/>
                  <a:cs typeface="Times New Roman" panose="02020503050405090304" pitchFamily="18" charset="0"/>
                </a:rPr>
                <a:t>Ge</a:t>
              </a:r>
              <a:r>
                <a:rPr lang="zh-CN" altLang="en-US" sz="2000" b="1" dirty="0">
                  <a:latin typeface="Times New Roman" panose="02020503050405090304" pitchFamily="18" charset="0"/>
                  <a:ea typeface="Source Han Sans SC Medium" panose="020B0600000000000000" charset="-122"/>
                  <a:cs typeface="Times New Roman" panose="02020503050405090304" pitchFamily="18" charset="0"/>
                </a:rPr>
                <a:t>｜葛一宁</a:t>
              </a:r>
              <a:endParaRPr lang="zh-CN" altLang="en-US" sz="2000" b="1" dirty="0">
                <a:latin typeface="Times New Roman" panose="02020503050405090304" pitchFamily="18" charset="0"/>
                <a:ea typeface="Source Han Sans SC Medium" panose="020B0600000000000000" charset="-122"/>
                <a:cs typeface="Times New Roman" panose="02020503050405090304" pitchFamily="18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432116" y="485750"/>
              <a:ext cx="1436291" cy="2152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endParaRPr lang="en-US" altLang="zh-CN" sz="1400" dirty="0">
                <a:latin typeface="Source Han Sans SC Light" panose="020B0500000000000000" pitchFamily="34" charset="-128"/>
                <a:ea typeface="Source Han Sans SC Light" panose="020B0500000000000000" pitchFamily="34" charset="-128"/>
                <a:cs typeface="Didot Bold" panose="02000503000000020003" charset="0"/>
              </a:endParaRPr>
            </a:p>
          </p:txBody>
        </p:sp>
      </p:grpSp>
      <p:sp>
        <p:nvSpPr>
          <p:cNvPr id="84" name="文本框 83"/>
          <p:cNvSpPr txBox="1"/>
          <p:nvPr/>
        </p:nvSpPr>
        <p:spPr>
          <a:xfrm>
            <a:off x="1900555" y="8797290"/>
            <a:ext cx="683895" cy="184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charset="0"/>
                <a:ea typeface="黑体" charset="0"/>
              </a:rPr>
              <a:t>校园经历</a:t>
            </a:r>
            <a:endParaRPr lang="zh-CN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黑体" charset="0"/>
              <a:ea typeface="黑体" charset="0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1870165" y="8981629"/>
            <a:ext cx="4943475" cy="853440"/>
            <a:chOff x="2847898" y="4623775"/>
            <a:chExt cx="4943475" cy="853440"/>
          </a:xfrm>
        </p:grpSpPr>
        <p:sp>
          <p:nvSpPr>
            <p:cNvPr id="92" name="文本框 91"/>
            <p:cNvSpPr txBox="1"/>
            <p:nvPr/>
          </p:nvSpPr>
          <p:spPr>
            <a:xfrm>
              <a:off x="2888538" y="4623775"/>
              <a:ext cx="4902835" cy="207645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/>
            <a:p>
              <a:pPr marL="0" lvl="0" indent="0" algn="l">
                <a:lnSpc>
                  <a:spcPct val="150000"/>
                </a:lnSpc>
              </a:pPr>
              <a:r>
                <a:rPr 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校研究生会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              </a:t>
              </a:r>
              <a:r>
                <a:rPr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公关部主席</a:t>
              </a:r>
              <a:r>
                <a:rPr 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 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2025.05 - 2026.0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5</a:t>
              </a:r>
              <a:endPara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2847898" y="4839040"/>
              <a:ext cx="4876800" cy="638175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/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Medium" panose="020B0500000000000000" pitchFamily="34" charset="-128"/>
                  <a:ea typeface="Source Han Sans SC Medium" panose="020B0500000000000000" pitchFamily="34" charset="-128"/>
                </a:rPr>
                <a:t>活动策划：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Medium" panose="020B0500000000000000" pitchFamily="34" charset="-128"/>
                  <a:ea typeface="Source Han Sans SC Medium" panose="020B0500000000000000" pitchFamily="34" charset="-128"/>
                </a:rPr>
                <a:t>落地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多场品牌进校园活动，负责品牌对接、资源沟通、物料确认与现场执行，合作品牌包括</a:t>
              </a:r>
              <a:r>
                <a:rPr 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v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ivo、美团外卖等。</a:t>
              </a:r>
              <a:r>
                <a:rPr 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从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0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到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1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策划落地“思源读书会”活动，</a:t>
              </a:r>
              <a:r>
                <a:rPr 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并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延展“思源讲座”项目，邀请校友分享</a:t>
              </a:r>
              <a:r>
                <a:rPr 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行业知识。</a:t>
              </a:r>
              <a:endPara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新媒体运营：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打造校园官方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新媒体账号，完成选题策划与发布执行。任期内累计发布内容</a:t>
              </a:r>
              <a:r>
                <a:rPr 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107</a:t>
              </a:r>
              <a:r>
                <a:rPr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条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，累计</a:t>
              </a:r>
              <a:r>
                <a:rPr 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赞藏</a:t>
              </a:r>
              <a:r>
                <a:rPr lang="en-US" altLang="zh-CN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17.4w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。对接优酷、Insta、vivo等品牌商务合作，发布</a:t>
              </a:r>
              <a:r>
                <a:rPr lang="en-US" altLang="zh-CN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7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条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品牌种草短视频，累计播放量突破</a:t>
              </a:r>
              <a:r>
                <a:rPr lang="en-US" altLang="zh-CN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200w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。</a:t>
              </a:r>
              <a:endPara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1876912" y="1115175"/>
            <a:ext cx="4911090" cy="1484630"/>
            <a:chOff x="2927273" y="4639015"/>
            <a:chExt cx="4911090" cy="1484630"/>
          </a:xfrm>
        </p:grpSpPr>
        <p:sp>
          <p:nvSpPr>
            <p:cNvPr id="95" name="文本框 94"/>
            <p:cNvSpPr txBox="1"/>
            <p:nvPr/>
          </p:nvSpPr>
          <p:spPr>
            <a:xfrm>
              <a:off x="2974898" y="4639015"/>
              <a:ext cx="4855210" cy="207645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/>
            <a:p>
              <a:pPr marL="0" lvl="0" indent="0" algn="l">
                <a:lnSpc>
                  <a:spcPct val="150000"/>
                </a:lnSpc>
              </a:pPr>
              <a:r>
                <a:rPr lang="zh-CN" alt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网易严选营销中心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     </a:t>
              </a:r>
              <a:r>
                <a:rPr lang="zh-CN" alt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品牌达播运营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 2026.05 - 2026.08</a:t>
              </a:r>
              <a:endPara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927273" y="4846660"/>
              <a:ext cx="4911090" cy="1276985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/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营销策划：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负责抖音宠物板块货盘搭建；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提炼产品核心卖点并撰写卖点卡，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使用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Image2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制作产品图；制作618大促营销节奏甘特图，结合收入目标、投放费比与搭赠费比设计平销期及大促期优惠玩法。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达人运营：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使用飞瓜、巨量星图建联</a:t>
              </a:r>
              <a:r>
                <a:rPr lang="zh-CN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105位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达人；搭建新拓达人、竞品重点达人及TOP达人维稳三级表格，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结合达人调性、商品毛利与销售目标推进选品、寄样、排期等环节；重点对接朱梓骁、贾乃亮、与辉同行等头部达人团队，累计跟进</a:t>
              </a:r>
              <a:r>
                <a:rPr lang="zh-CN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540余场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直播排期与上播执行。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数据复盘：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按达人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/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商品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/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场次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/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点击率</a:t>
              </a:r>
              <a:r>
                <a:rPr lang="en-US" altLang="zh-CN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/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转化率等维度复盘每日销售表现，使用AI工具辅助归纳销售额波动原因，调整带货策略；大促期间所负责垂类直播GMV突破</a:t>
              </a:r>
              <a:r>
                <a:rPr lang="en-US" altLang="zh-CN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1854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万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，新增用户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21.76万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，环比增长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63.61%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。</a:t>
              </a:r>
              <a:endPara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流程优化：</a:t>
              </a:r>
              <a:r>
                <a:rPr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沉淀赠品池自动化寄样SOP，实现多SKU快速选样及单号自动回传，减少重复查询和人工返单。</a:t>
              </a:r>
              <a:endPara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</p:txBody>
        </p:sp>
      </p:grpSp>
      <p:sp>
        <p:nvSpPr>
          <p:cNvPr id="112" name="文本框 111"/>
          <p:cNvSpPr txBox="1"/>
          <p:nvPr/>
        </p:nvSpPr>
        <p:spPr>
          <a:xfrm>
            <a:off x="1919695" y="5062166"/>
            <a:ext cx="612140" cy="18415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charset="0"/>
                <a:ea typeface="黑体" charset="0"/>
              </a:rPr>
              <a:t>项目经历</a:t>
            </a:r>
            <a:endParaRPr lang="zh-CN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黑体" charset="0"/>
              <a:ea typeface="黑体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1870075" y="5018405"/>
            <a:ext cx="4911090" cy="131953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/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内容采编：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参与节目新媒体端直播的内容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创意策划与执行，完成主持词、采访提纲及人物专访文稿撰写。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  <a:sym typeface="+mn-ea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嘉宾访谈：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采访朱迅、方锦龙、王丽达、管乐、阿牛等嘉宾，根据嘉宾特点及节目主题调整采访方向。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资源统筹：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对接十余位行业头部KOL，协调人物沟通、内容磨合、拍摄流程及直播执行，助力节目融媒体直播同步观看量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突破千万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cxnSp>
        <p:nvCxnSpPr>
          <p:cNvPr id="114" name="直接连接符 29"/>
          <p:cNvCxnSpPr/>
          <p:nvPr/>
        </p:nvCxnSpPr>
        <p:spPr>
          <a:xfrm>
            <a:off x="1851512" y="4989252"/>
            <a:ext cx="489521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-8255" y="-635"/>
            <a:ext cx="1840230" cy="9903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941195" y="640080"/>
            <a:ext cx="4371245" cy="174625"/>
            <a:chOff x="656" y="2416"/>
            <a:chExt cx="6937" cy="275"/>
          </a:xfrm>
        </p:grpSpPr>
        <p:sp>
          <p:nvSpPr>
            <p:cNvPr id="3" name="文本框 2"/>
            <p:cNvSpPr txBox="1"/>
            <p:nvPr/>
          </p:nvSpPr>
          <p:spPr>
            <a:xfrm>
              <a:off x="1009" y="2498"/>
              <a:ext cx="1414" cy="19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indent="0" algn="l">
                <a:lnSpc>
                  <a:spcPct val="80000"/>
                </a:lnSpc>
              </a:pPr>
              <a:r>
                <a:rPr lang="en-US" altLang="zh-CN" sz="9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183</a:t>
              </a:r>
              <a:r>
                <a:rPr lang="en-US" altLang="zh-CN" sz="10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 </a:t>
              </a:r>
              <a:r>
                <a:rPr lang="en-US" altLang="zh-CN" sz="9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5293 9005</a:t>
              </a:r>
              <a:endParaRPr lang="en-US" altLang="zh-CN" sz="9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Han Sans SC Regular" panose="020B0600000000000000" charset="-122"/>
                <a:ea typeface="Source Han Sans SC Regular" panose="020B0600000000000000" charset="-122"/>
                <a:cs typeface="Didot Bold" panose="02000503000000020003" charset="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656" y="2416"/>
              <a:ext cx="265" cy="269"/>
            </a:xfrm>
            <a:prstGeom prst="rect">
              <a:avLst/>
            </a:prstGeom>
            <a:blipFill rotWithShape="1">
              <a:blip r:embed="rId1"/>
              <a:stretch>
                <a:fillRect/>
              </a:stretch>
            </a:blipFill>
            <a:ln w="12700" cap="flat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136" y="2498"/>
              <a:ext cx="2016" cy="17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indent="0" algn="l">
                <a:lnSpc>
                  <a:spcPct val="80000"/>
                </a:lnSpc>
              </a:pPr>
              <a:r>
                <a:rPr lang="en-US" altLang="zh-CN" sz="9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gynkk2002@163.</a:t>
              </a:r>
              <a:r>
                <a:rPr lang="en-US" altLang="zh-CN" sz="9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com</a:t>
              </a:r>
              <a:endParaRPr lang="en-US" altLang="zh-CN" sz="9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Han Sans SC Regular" panose="020B0600000000000000" charset="-122"/>
                <a:ea typeface="Source Han Sans SC Regular" panose="020B0600000000000000" charset="-122"/>
                <a:cs typeface="Didot Bold" panose="02000503000000020003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778" y="2416"/>
              <a:ext cx="265" cy="269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 w="12700" cap="flat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752" y="2478"/>
              <a:ext cx="1841" cy="17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algn="l">
                <a:lnSpc>
                  <a:spcPct val="80000"/>
                </a:lnSpc>
                <a:buClrTx/>
                <a:buSzTx/>
                <a:buFontTx/>
              </a:pPr>
              <a:r>
                <a:rPr lang="zh-CN" altLang="en-US" sz="90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ource Han Sans SC Regular" panose="020B0600000000000000" charset="-122"/>
                  <a:ea typeface="Source Han Sans SC Regular" panose="020B0600000000000000" charset="-122"/>
                  <a:cs typeface="Didot Bold" panose="02000503000000020003" charset="0"/>
                </a:rPr>
                <a:t>27年毕业（可全职工作）</a:t>
              </a:r>
              <a:endParaRPr lang="zh-CN" altLang="en-US" sz="10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Han Sans SC Regular" panose="020B0600000000000000" charset="-122"/>
                <a:ea typeface="Source Han Sans SC Regular" panose="020B0600000000000000" charset="-122"/>
                <a:cs typeface="Didot Bold" panose="02000503000000020003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397" y="2418"/>
              <a:ext cx="265" cy="270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 w="12700" cap="flat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831975" y="407670"/>
            <a:ext cx="4874895" cy="295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900" b="1">
                <a:latin typeface="新宋体" charset="0"/>
                <a:ea typeface="新宋体" charset="0"/>
                <a:cs typeface="新宋体" charset="0"/>
              </a:rPr>
              <a:t> </a:t>
            </a:r>
            <a:r>
              <a:rPr lang="zh-CN" altLang="en-US" sz="900" b="1">
                <a:latin typeface="新宋体" charset="0"/>
                <a:ea typeface="新宋体" charset="0"/>
                <a:cs typeface="新宋体" charset="0"/>
              </a:rPr>
              <a:t>年龄：</a:t>
            </a:r>
            <a:r>
              <a:rPr lang="en-US" altLang="zh-CN" sz="900" b="1">
                <a:latin typeface="新宋体" charset="0"/>
                <a:ea typeface="新宋体" charset="0"/>
                <a:cs typeface="新宋体" charset="0"/>
              </a:rPr>
              <a:t>24</a:t>
            </a:r>
            <a:r>
              <a:rPr lang="zh-CN" altLang="en-US" sz="900" b="1">
                <a:latin typeface="新宋体" charset="0"/>
                <a:ea typeface="新宋体" charset="0"/>
                <a:cs typeface="新宋体" charset="0"/>
              </a:rPr>
              <a:t>岁｜籍贯：浙江宁波</a:t>
            </a:r>
            <a:r>
              <a:rPr lang="en-US" altLang="zh-CN" sz="900" b="1">
                <a:latin typeface="新宋体" charset="0"/>
                <a:ea typeface="新宋体" charset="0"/>
                <a:cs typeface="新宋体" charset="0"/>
              </a:rPr>
              <a:t> </a:t>
            </a:r>
            <a:r>
              <a:rPr lang="zh-CN" altLang="en-US" sz="900" b="1">
                <a:latin typeface="新宋体" charset="0"/>
                <a:ea typeface="新宋体" charset="0"/>
                <a:cs typeface="新宋体" charset="0"/>
              </a:rPr>
              <a:t>｜</a:t>
            </a:r>
            <a:r>
              <a:rPr lang="zh-CN" altLang="en-US" sz="900" b="1">
                <a:latin typeface="新宋体" charset="0"/>
                <a:ea typeface="新宋体" charset="0"/>
                <a:cs typeface="新宋体" charset="0"/>
                <a:sym typeface="+mn-ea"/>
              </a:rPr>
              <a:t>意向岗位：</a:t>
            </a:r>
            <a:endParaRPr lang="zh-CN" altLang="en-US" sz="900" b="1">
              <a:latin typeface="新宋体" charset="0"/>
              <a:ea typeface="新宋体" charset="0"/>
              <a:cs typeface="新宋体" charset="0"/>
            </a:endParaRPr>
          </a:p>
        </p:txBody>
      </p:sp>
      <p:pic>
        <p:nvPicPr>
          <p:cNvPr id="21" name="图片 20" descr="4d044a5cbr14759420ae262009a92fd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" y="55880"/>
            <a:ext cx="1549400" cy="2100580"/>
          </a:xfrm>
          <a:prstGeom prst="rect">
            <a:avLst/>
          </a:prstGeom>
        </p:spPr>
      </p:pic>
      <p:cxnSp>
        <p:nvCxnSpPr>
          <p:cNvPr id="22" name="直接连接符 29"/>
          <p:cNvCxnSpPr/>
          <p:nvPr>
            <p:custDataLst>
              <p:tags r:id="rId5"/>
            </p:custDataLst>
          </p:nvPr>
        </p:nvCxnSpPr>
        <p:spPr>
          <a:xfrm>
            <a:off x="1884532" y="8733212"/>
            <a:ext cx="4895850" cy="2286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9"/>
          <p:cNvCxnSpPr/>
          <p:nvPr>
            <p:custDataLst>
              <p:tags r:id="rId6"/>
            </p:custDataLst>
          </p:nvPr>
        </p:nvCxnSpPr>
        <p:spPr>
          <a:xfrm>
            <a:off x="1845162" y="858577"/>
            <a:ext cx="4895850" cy="2286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688340" y="2262505"/>
            <a:ext cx="609600" cy="184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荣誉奖项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8"/>
            </p:custDataLst>
          </p:nvPr>
        </p:nvSpPr>
        <p:spPr>
          <a:xfrm>
            <a:off x="85090" y="2446655"/>
            <a:ext cx="1652270" cy="147701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·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全国</a:t>
            </a: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大学生“讲好中国故事”大赛</a:t>
            </a:r>
            <a:r>
              <a:rPr 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 </a:t>
            </a:r>
            <a:br>
              <a:rPr 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创意故事奖｜国家级</a:t>
            </a:r>
            <a:b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·</a:t>
            </a: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第八届未来金话筒全国主持人大赛</a:t>
            </a:r>
            <a:b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电商直播赛道季军｜国家级</a:t>
            </a:r>
            <a:endParaRPr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·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浙江省第十九届“挑战杯”</a:t>
            </a:r>
            <a:b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红色专项赛金奖｜省级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·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浙江省大学生广告艺术大赛</a:t>
            </a:r>
            <a:b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三等奖｜省级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1919605" y="930910"/>
            <a:ext cx="683895" cy="184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charset="0"/>
                <a:ea typeface="黑体" charset="0"/>
              </a:rPr>
              <a:t>工作经历</a:t>
            </a:r>
            <a:endParaRPr lang="zh-CN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黑体" charset="0"/>
              <a:ea typeface="黑体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869292" y="2599805"/>
            <a:ext cx="4911090" cy="1477645"/>
            <a:chOff x="2919653" y="4619330"/>
            <a:chExt cx="4911090" cy="1477645"/>
          </a:xfrm>
        </p:grpSpPr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2974898" y="4619330"/>
              <a:ext cx="4828540" cy="207645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p>
              <a:pPr marL="0" lvl="0" indent="0" algn="l">
                <a:lnSpc>
                  <a:spcPct val="150000"/>
                </a:lnSpc>
              </a:pPr>
              <a:r>
                <a:rPr lang="zh-CN" alt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Source Han Sans SC Regular" panose="020B0600000000000000" charset="-122"/>
                </a:rPr>
                <a:t>浙</a:t>
              </a:r>
              <a:r>
                <a:rPr lang="zh-CN" alt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江卫视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            </a:t>
              </a:r>
              <a:r>
                <a:rPr lang="zh-CN" altLang="en-US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融媒体新闻策划</a:t>
              </a:r>
              <a:r>
                <a:rPr lang="en-US" altLang="zh-CN" sz="900" b="1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charset="0"/>
                  <a:ea typeface="黑体" charset="0"/>
                  <a:cs typeface="黑体" charset="0"/>
                </a:rPr>
                <a:t>                2026.01 - 2026.03</a:t>
              </a:r>
              <a:endPara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2919653" y="4825705"/>
              <a:ext cx="4911090" cy="1271270"/>
            </a:xfrm>
            <a:prstGeom prst="rect">
              <a:avLst/>
            </a:prstGeom>
          </p:spPr>
          <p:txBody>
            <a:bodyPr wrap="square" lIns="0" tIns="0" rIns="0" bIns="0" anchor="t" anchorCtr="0">
              <a:noAutofit/>
            </a:bodyPr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全链生产：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独立完成小屏新闻选题策划、稿件撰写、现场出镜、后期剪辑及多平台分发，累计撰写</a:t>
              </a: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80余篇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新闻稿，熟悉短视频新闻从选题判断到传播落地的完整流程。</a:t>
              </a:r>
              <a:endPara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选题洞察：</a:t>
              </a:r>
              <a:r>
                <a:rPr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形成从话题热度、公共价值、受众情绪及传播风险筛选热点选题的方法；通过梳理同类媒体报道与评论区反馈，识别同质化表达和信息空白，从人物故事、社会情绪或公共价值等角度提炼差异化切口。负责内容全平台累计获得</a:t>
              </a:r>
              <a:r>
                <a:rPr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500万+</a:t>
              </a:r>
              <a:r>
                <a:rPr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  <a:sym typeface="+mn-ea"/>
                </a:rPr>
                <a:t>赞藏。</a:t>
              </a:r>
              <a:endParaRPr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endParaRPr>
            </a:p>
            <a:p>
              <a:pPr marL="171450" lvl="0" indent="-171450" algn="just" defTabSz="914400" fontAlgn="auto">
                <a:lnSpc>
                  <a:spcPct val="130000"/>
                </a:lnSpc>
                <a:buClrTx/>
                <a:buSzTx/>
                <a:buFont typeface="Arial" panose="020B0604020202090204" pitchFamily="34" charset="0"/>
                <a:buChar char="•"/>
                <a:tabLst>
                  <a:tab pos="3760470" algn="l"/>
                </a:tabLst>
              </a:pPr>
              <a:r>
                <a:rPr lang="zh-CN" altLang="en-US" sz="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风险核验：</a:t>
              </a:r>
              <a:r>
                <a:rPr lang="zh-CN" altLang="en-US" sz="8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Han Sans SC Light" panose="020B0600000000000000" charset="-122"/>
                  <a:ea typeface="Source Han Sans SC Light" panose="020B0600000000000000" charset="-122"/>
                  <a:cs typeface="Source Han Sans SC Light" panose="020B0600000000000000" charset="-122"/>
                </a:rPr>
                <a:t>针对存在翻转风险的社会新闻，汇总多平台公开信息及争议焦点，再联系公安等一手信源进行人工核验，及时调整报道角度，避免失实信息扩大传播。</a:t>
              </a:r>
              <a:endPara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1919605" y="5246370"/>
            <a:ext cx="4874260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marL="0" lvl="0" indent="0" algn="l">
              <a:lnSpc>
                <a:spcPct val="150000"/>
              </a:lnSpc>
            </a:pP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央视文艺综艺节目《开播吧！国潮》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新媒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体导演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  2025.1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Source Han Sans SC Regular" panose="020B0600000000000000" charset="-122"/>
              </a:rPr>
              <a:t>1</a:t>
            </a:r>
            <a:endParaRPr lang="en-US" altLang="zh-CN" sz="900" b="1" i="0" dirty="0">
              <a:solidFill>
                <a:schemeClr val="tx1">
                  <a:lumMod val="75000"/>
                  <a:lumOff val="25000"/>
                </a:schemeClr>
              </a:solidFill>
              <a:latin typeface="黑体" charset="0"/>
              <a:ea typeface="黑体" charset="0"/>
              <a:cs typeface="Source Han Sans SC Regular" panose="020B06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910715" y="3943350"/>
            <a:ext cx="4877435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marL="0" lvl="0" indent="0" algn="l">
              <a:lnSpc>
                <a:spcPct val="150000"/>
              </a:lnSpc>
            </a:pP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杭州电视台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实习记者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2025.07-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至今</a:t>
            </a:r>
            <a:endParaRPr lang="zh-CN" altLang="en-US" sz="900" b="1" i="0" dirty="0">
              <a:solidFill>
                <a:schemeClr val="tx1">
                  <a:lumMod val="75000"/>
                  <a:lumOff val="25000"/>
                </a:schemeClr>
              </a:solidFill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4"/>
            </p:custDataLst>
          </p:nvPr>
        </p:nvSpPr>
        <p:spPr>
          <a:xfrm>
            <a:off x="688340" y="4100195"/>
            <a:ext cx="672465" cy="19494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核心能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力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文本框 25"/>
          <p:cNvSpPr txBox="1"/>
          <p:nvPr>
            <p:custDataLst>
              <p:tags r:id="rId15"/>
            </p:custDataLst>
          </p:nvPr>
        </p:nvSpPr>
        <p:spPr>
          <a:xfrm>
            <a:off x="671830" y="7759065"/>
            <a:ext cx="672465" cy="19494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教育背景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16"/>
            </p:custDataLst>
          </p:nvPr>
        </p:nvSpPr>
        <p:spPr>
          <a:xfrm>
            <a:off x="116840" y="4283710"/>
            <a:ext cx="1652905" cy="329946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【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AI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能力</a:t>
            </a: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】</a:t>
            </a:r>
            <a:endParaRPr lang="zh-CN" sz="800" b="1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l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使用生成式AI制作海报与商品图，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并辅助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竞品信息归纳、用户评论聚类、选题发散、脚本初稿与运营复盘。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【运营能力】</a:t>
            </a:r>
            <a:endParaRPr lang="zh-CN" sz="800" b="1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B站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KK家电日记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粉丝</a:t>
            </a: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5.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6</a:t>
            </a: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w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抖音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公主爱恰饭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峰值</a:t>
            </a:r>
            <a:r>
              <a:rPr 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粉丝</a:t>
            </a:r>
            <a:r>
              <a:rPr lang="en-US" altLang="zh-CN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5</a:t>
            </a:r>
            <a:r>
              <a:rPr lang="zh-CN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w</a:t>
            </a:r>
            <a:r>
              <a:rPr lang="en-US" altLang="zh-CN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+</a:t>
            </a:r>
            <a:b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小红书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小葛KK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粉丝</a:t>
            </a: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114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8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l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熟悉B站、抖音、小红书、微信公众号等内容生态，具备账号定位、内容策划、发布运营及数据复盘能力。</a:t>
            </a:r>
            <a:endParaRPr lang="zh-CN" sz="800" b="1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【</a:t>
            </a:r>
            <a:r>
              <a:rPr 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工具能力】</a:t>
            </a:r>
            <a:endParaRPr lang="zh-CN" sz="800" b="1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l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熟练使用Office、剪映、Premiere、Canva，以及飞瓜、巨量星图、蒲公英等内容与达人分析工具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。</a:t>
            </a: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Medium" panose="020B0500000000000000" pitchFamily="34" charset="-128"/>
                <a:ea typeface="Source Han Sans SC Medium" panose="020B0500000000000000" pitchFamily="34" charset="-128"/>
                <a:sym typeface="+mn-ea"/>
              </a:rPr>
              <a:t>【语言能力】</a:t>
            </a:r>
            <a:endParaRPr lang="zh-CN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Source Han Sans SC Medium" panose="020B0500000000000000" pitchFamily="34" charset="-128"/>
              <a:ea typeface="Source Han Sans SC Medium" panose="020B0500000000000000" pitchFamily="34" charset="-128"/>
            </a:endParaRPr>
          </a:p>
          <a:p>
            <a:pPr lvl="0" indent="0" algn="l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普通话一级甲等、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Medium" panose="020B0500000000000000" pitchFamily="34" charset="-128"/>
                <a:ea typeface="Source Han Sans SC Medium" panose="020B0500000000000000" pitchFamily="34" charset="-128"/>
                <a:sym typeface="+mn-ea"/>
              </a:rPr>
              <a:t>雅思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Medium" panose="020B0500000000000000" pitchFamily="34" charset="-128"/>
                <a:ea typeface="Source Han Sans SC Medium" panose="020B0500000000000000" pitchFamily="34" charset="-128"/>
                <a:sym typeface="+mn-ea"/>
              </a:rPr>
              <a:t>6.5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Medium" panose="020B0500000000000000" pitchFamily="34" charset="-128"/>
                <a:ea typeface="Source Han Sans SC Medium" panose="020B0500000000000000" pitchFamily="34" charset="-128"/>
                <a:sym typeface="+mn-ea"/>
              </a:rPr>
              <a:t>，具备英文资料检索及基础听说读写能力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Medium" panose="020B0500000000000000" pitchFamily="34" charset="-128"/>
                <a:ea typeface="Source Han Sans SC Medium" panose="020B0500000000000000" pitchFamily="34" charset="-128"/>
              </a:rPr>
              <a:t>。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7"/>
            </p:custDataLst>
          </p:nvPr>
        </p:nvSpPr>
        <p:spPr>
          <a:xfrm>
            <a:off x="85090" y="7954010"/>
            <a:ext cx="1652905" cy="57785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浙江传媒学院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-2024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级硕士研究生</a:t>
            </a:r>
            <a:b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</a:b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戏剧与影视方向</a:t>
            </a:r>
            <a:r>
              <a:rPr lang="en-US" alt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-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播音与主持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专业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ctr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【GPA】4.2/5.0（专业前1</a:t>
            </a:r>
            <a:r>
              <a:rPr lang="en-US" alt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0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%）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8"/>
            </p:custDataLst>
          </p:nvPr>
        </p:nvSpPr>
        <p:spPr>
          <a:xfrm>
            <a:off x="1870075" y="5887085"/>
            <a:ext cx="4877435" cy="92583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内容编导：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负责账号内容的选题策划、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产品卖点提炼、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脚本撰写与出镜，产出原创视频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38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期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，总播放量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532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万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+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，单条最高播放量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26.5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万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，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完成账号从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0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到</a:t>
            </a:r>
            <a:r>
              <a:rPr lang="en-US" altLang="zh-CN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5.6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万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粉丝的冷启动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增长。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商务统筹：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统筹品牌合作全流程，对接数十家家电品牌，定制内容种草方案，保障商单按期高质量交付。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9"/>
            </p:custDataLst>
          </p:nvPr>
        </p:nvSpPr>
        <p:spPr>
          <a:xfrm>
            <a:off x="1920240" y="6103620"/>
            <a:ext cx="4873625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marL="0" lvl="0" indent="0" algn="l">
              <a:lnSpc>
                <a:spcPct val="150000"/>
              </a:lnSpc>
            </a:pPr>
            <a:r>
              <a:rPr lang="en-US" altLang="zh-CN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B</a:t>
            </a:r>
            <a:r>
              <a:rPr lang="zh-CN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站家电家居垂类账号</a:t>
            </a:r>
            <a:r>
              <a:rPr lang="en-US" altLang="zh-CN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   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内容策划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 2025-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至今</a:t>
            </a:r>
            <a:endParaRPr lang="zh-CN" altLang="en-US" sz="900" b="1" i="0" dirty="0">
              <a:solidFill>
                <a:schemeClr val="tx1">
                  <a:lumMod val="75000"/>
                  <a:lumOff val="25000"/>
                </a:schemeClr>
              </a:solidFill>
              <a:latin typeface="黑体" charset="0"/>
              <a:ea typeface="黑体" charset="0"/>
              <a:cs typeface="黑体" charset="0"/>
            </a:endParaRPr>
          </a:p>
        </p:txBody>
      </p:sp>
      <p:pic>
        <p:nvPicPr>
          <p:cNvPr id="31" name="图片 30" descr="/Users/gekunkun/Library/Containers/com.kingsoft.wpsoffice.mac/Data/tmp/photoeditapp/20260711164657/temp.pngtemp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7830" y="7711440"/>
            <a:ext cx="270510" cy="270510"/>
          </a:xfrm>
          <a:prstGeom prst="rect">
            <a:avLst/>
          </a:prstGeom>
        </p:spPr>
      </p:pic>
      <p:pic>
        <p:nvPicPr>
          <p:cNvPr id="32" name="图片 31" descr="/Users/gekunkun/Library/Containers/com.kingsoft.wpsoffice.mac/Data/tmp/photoeditapp/20260711165044/temp.pngtemp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5130" y="4048760"/>
            <a:ext cx="298450" cy="298450"/>
          </a:xfrm>
          <a:prstGeom prst="rect">
            <a:avLst/>
          </a:prstGeom>
        </p:spPr>
      </p:pic>
      <p:pic>
        <p:nvPicPr>
          <p:cNvPr id="33" name="图片 32" descr="/Users/gekunkun/Library/Containers/com.kingsoft.wpsoffice.mac/Data/tmp/photoeditapp/20260810113137/temp.pngtemp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417830" y="2197735"/>
            <a:ext cx="299085" cy="31623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1877060" y="3721735"/>
            <a:ext cx="4878070" cy="136144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lvl="0" indent="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内容策划：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负责《新闻60分》科创企业新闻专题的内容策划，围绕企业技术优势、行业价值与品牌亮点，完成专题脚本、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采访提纲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及新闻稿件撰写，打造契合主流媒体调性的企业传播内容。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采访统筹：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对接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百度、动微科技、弧米科技、具微科技等企业，完成前期资料收集、人物邀约与现场协调。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成片把控：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跟进出镜采访、拍摄及后期剪辑全流程，把控内容导向、事实准确性和品牌呈现，确保成片符合主流媒体播出标准。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pic>
        <p:nvPicPr>
          <p:cNvPr id="29" name="图片 28" descr="/Users/gekunkun/Library/Containers/com.kingsoft.wpsoffice.mac/Data/tmp/photoeditapp/20260711165431/temp.pngtemp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01320" y="8623300"/>
            <a:ext cx="315595" cy="32639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26"/>
            </p:custDataLst>
          </p:nvPr>
        </p:nvSpPr>
        <p:spPr>
          <a:xfrm>
            <a:off x="671830" y="8695690"/>
            <a:ext cx="672465" cy="19494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>
              <a:buClrTx/>
              <a:buSzTx/>
              <a:buFontTx/>
              <a:defRPr sz="1400" i="0" cap="all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Source Han Sans SC Medium" panose="020B0600000000000000" charset="-122"/>
                <a:ea typeface="Source Han Sans SC Medium" panose="020B0600000000000000" charset="-122"/>
                <a:cs typeface="Source Han Sans SC Medium" panose="020B0600000000000000" charset="-122"/>
              </a:defRPr>
            </a:lvl1pPr>
          </a:lstStyle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自我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评价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140335" y="8910955"/>
            <a:ext cx="1652905" cy="136080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lvl="0" indent="0" algn="l" defTabSz="914400" fontAlgn="auto">
              <a:lnSpc>
                <a:spcPct val="15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兼具</a:t>
            </a: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内容策划、品牌传播、达人运营能力。拥有主流媒体、电商品牌、自媒体多赛道实践经验，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能</a:t>
            </a:r>
            <a:r>
              <a:rPr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熟练运用AI工具提效</a:t>
            </a:r>
            <a:r>
              <a:rPr lang="zh-CN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，</a:t>
            </a:r>
            <a:r>
              <a:rPr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擅长用户洞察与数据驱动内容迭代</a:t>
            </a:r>
            <a:r>
              <a:rPr lang="zh-CN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。</a:t>
            </a:r>
            <a:endParaRPr 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28"/>
            </p:custDataLst>
          </p:nvPr>
        </p:nvSpPr>
        <p:spPr>
          <a:xfrm>
            <a:off x="1924685" y="6823075"/>
            <a:ext cx="4873625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marL="0" lvl="0" indent="0" algn="l">
              <a:lnSpc>
                <a:spcPct val="150000"/>
              </a:lnSpc>
            </a:pPr>
            <a:r>
              <a:rPr lang="zh-CN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抖音</a:t>
            </a:r>
            <a:r>
              <a:rPr lang="zh-CN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零食垂类账号</a:t>
            </a:r>
            <a:r>
              <a:rPr lang="en-US" altLang="zh-CN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  <a:sym typeface="+mn-ea"/>
              </a:rPr>
              <a:t> 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内容策划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 2021-2023</a:t>
            </a:r>
            <a:endParaRPr lang="zh-CN" altLang="en-US" sz="900" b="1" i="0" dirty="0">
              <a:solidFill>
                <a:schemeClr val="tx1">
                  <a:lumMod val="75000"/>
                  <a:lumOff val="25000"/>
                </a:schemeClr>
              </a:solidFill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29"/>
            </p:custDataLst>
          </p:nvPr>
        </p:nvSpPr>
        <p:spPr>
          <a:xfrm>
            <a:off x="1870075" y="6815455"/>
            <a:ext cx="4877435" cy="115887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lvl="0" indent="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None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全链运营：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负责账号选题策划、脚本撰写、实拍出镜、后期剪辑；定位平价零食测评赛道，累计发布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299条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视频，总播放量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1300万+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，单条最高播放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151.6万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，账号峰值粉丝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5万+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内容优化：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打磨“3秒钩子+实测+结论”脚本结构，通过数据调整选题与发布时间，账号平均曝光从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5000提升至30000，涨幅500%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；视频平均完播率从</a:t>
            </a:r>
            <a:r>
              <a:rPr lang="zh-CN" altLang="en-US" sz="8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35%提升至60%</a:t>
            </a:r>
            <a:r>
              <a:rPr lang="zh-CN" altLang="en-US" sz="8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</a:rPr>
              <a:t>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0"/>
            </p:custDataLst>
          </p:nvPr>
        </p:nvSpPr>
        <p:spPr>
          <a:xfrm>
            <a:off x="1924685" y="7680960"/>
            <a:ext cx="4873625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p>
            <a:pPr marL="0" lvl="0" indent="0" algn="l">
              <a:lnSpc>
                <a:spcPct val="150000"/>
              </a:lnSpc>
            </a:pP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临平文旅融媒传播项目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内容策划</a:t>
            </a:r>
            <a:r>
              <a:rPr lang="en-US" altLang="zh-CN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                             </a:t>
            </a:r>
            <a:r>
              <a:rPr lang="zh-CN" altLang="en-US" sz="9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charset="0"/>
                <a:ea typeface="黑体" charset="0"/>
                <a:cs typeface="黑体" charset="0"/>
              </a:rPr>
              <a:t>已结项</a:t>
            </a:r>
            <a:endParaRPr lang="zh-CN" altLang="en-US" sz="900" b="1" i="0" dirty="0">
              <a:solidFill>
                <a:schemeClr val="tx1">
                  <a:lumMod val="75000"/>
                  <a:lumOff val="25000"/>
                </a:schemeClr>
              </a:solidFill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31"/>
            </p:custDataLst>
          </p:nvPr>
        </p:nvSpPr>
        <p:spPr>
          <a:xfrm>
            <a:off x="1870075" y="7465060"/>
            <a:ext cx="4877435" cy="123634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>
              <a:lnSpc>
                <a:spcPct val="18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endParaRPr lang="en-US" altLang="zh-CN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资金争取：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与杭州市临平区文旅局达成合作，助力临平打造“线上+线下”特色文旅宣传模式；参与项目立项申报与方案撰写，推动项目分两期获得共</a:t>
            </a: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20万元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经费支持。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B 端拓展：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负责上海站推广活动临平板块线下推介，围绕核心景区撰写推介脚本；面向上海本地旅行社、OTA平台等 B 端客户开展商务洽谈，累计对接企业</a:t>
            </a: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42家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，其中</a:t>
            </a: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8家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明确表达临平旅游线路开发意向。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  <a:p>
            <a:pPr marL="171450" lvl="0" indent="-171450" algn="just" defTabSz="914400" fontAlgn="auto">
              <a:lnSpc>
                <a:spcPct val="130000"/>
              </a:lnSpc>
              <a:buClrTx/>
              <a:buSzTx/>
              <a:buFont typeface="Arial" panose="020B0604020202090204" pitchFamily="34" charset="0"/>
              <a:buChar char="•"/>
              <a:tabLst>
                <a:tab pos="3760470" algn="l"/>
              </a:tabLst>
            </a:pP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成效转化：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助力塘栖古镇等核心景区游客量同比增长</a:t>
            </a: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约15%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，输送游客超</a:t>
            </a:r>
            <a:r>
              <a:rPr lang="zh-CN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3000人次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Han Sans SC Light" panose="020B0600000000000000" charset="-122"/>
                <a:ea typeface="Source Han Sans SC Light" panose="020B0600000000000000" charset="-122"/>
                <a:cs typeface="Source Han Sans SC Light" panose="020B0600000000000000" charset="-122"/>
                <a:sym typeface="+mn-ea"/>
              </a:rPr>
              <a:t>，带动周边消费增长。</a:t>
            </a:r>
            <a:endParaRPr lang="zh-CN" altLang="en-US" sz="800" i="0" dirty="0">
              <a:solidFill>
                <a:schemeClr val="tx1">
                  <a:lumMod val="65000"/>
                  <a:lumOff val="35000"/>
                </a:schemeClr>
              </a:solidFill>
              <a:latin typeface="Source Han Sans SC Light" panose="020B0600000000000000" charset="-122"/>
              <a:ea typeface="Source Han Sans SC Light" panose="020B0600000000000000" charset="-122"/>
              <a:cs typeface="Source Han Sans SC Light" panose="020B0600000000000000" charset="-122"/>
            </a:endParaRPr>
          </a:p>
        </p:txBody>
      </p:sp>
    </p:spTree>
    <p:custDataLst>
      <p:tags r:id="rId3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2819</Words>
  <Application>WPS 演示</Application>
  <PresentationFormat>自定义</PresentationFormat>
  <Paragraphs>95</Paragraphs>
  <Slides>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3" baseType="lpstr">
      <vt:lpstr>Arial</vt:lpstr>
      <vt:lpstr>宋体</vt:lpstr>
      <vt:lpstr>Wingdings</vt:lpstr>
      <vt:lpstr>Wingdings</vt:lpstr>
      <vt:lpstr>Times New Roman</vt:lpstr>
      <vt:lpstr>Source Han Sans SC Medium</vt:lpstr>
      <vt:lpstr>苹方-简</vt:lpstr>
      <vt:lpstr>Source Han Sans SC Light</vt:lpstr>
      <vt:lpstr>Didot Bold</vt:lpstr>
      <vt:lpstr>黑体</vt:lpstr>
      <vt:lpstr>Source Han Sans SC Medium</vt:lpstr>
      <vt:lpstr>Source Han Sans SC Light</vt:lpstr>
      <vt:lpstr>Source Han Sans SC Regular</vt:lpstr>
      <vt:lpstr>新宋体</vt:lpstr>
      <vt:lpstr>汉仪中黑KW</vt:lpstr>
      <vt:lpstr>方正书宋_GBK</vt:lpstr>
      <vt:lpstr>微软雅黑</vt:lpstr>
      <vt:lpstr>汉仪旗黑</vt:lpstr>
      <vt:lpstr>宋体</vt:lpstr>
      <vt:lpstr>Arial Unicode MS</vt:lpstr>
      <vt:lpstr>汉仪书宋二KW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辜艺行</cp:lastModifiedBy>
  <cp:revision>253</cp:revision>
  <dcterms:created xsi:type="dcterms:W3CDTF">2026-08-21T05:25:15Z</dcterms:created>
  <dcterms:modified xsi:type="dcterms:W3CDTF">2026-08-21T05:25:15Z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2052-6.5.2.8766</vt:lpwstr>
  </property>
  <property fmtid="{D5CDD505-2E9C-101B-9397-08002B2CF9AE}" pid="3" name="ICV">
    <vt:lpwstr>87271E5BEF82095C830B776A5451F0EB_43</vt:lpwstr>
  </property>
</Properties>
</file>